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</p:sldIdLst>
  <p:sldSz cx="9144000" cy="6858000" type="screen4x3"/>
  <p:notesSz cx="6805613" cy="99393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68" autoAdjust="0"/>
  </p:normalViewPr>
  <p:slideViewPr>
    <p:cSldViewPr>
      <p:cViewPr varScale="1">
        <p:scale>
          <a:sx n="122" d="100"/>
          <a:sy n="122" d="100"/>
        </p:scale>
        <p:origin x="-82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9.png"/><Relationship Id="rId4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34"/>
          <p:cNvPicPr>
            <a:picLocks noChangeAspect="1" noChangeArrowheads="1"/>
          </p:cNvPicPr>
          <p:nvPr/>
        </p:nvPicPr>
        <p:blipFill>
          <a:blip r:embed="rId2" cstate="print"/>
          <a:srcRect t="48332"/>
          <a:stretch>
            <a:fillRect/>
          </a:stretch>
        </p:blipFill>
        <p:spPr bwMode="auto">
          <a:xfrm>
            <a:off x="-15875" y="3429000"/>
            <a:ext cx="9159875" cy="2928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Rechteck 15"/>
          <p:cNvSpPr/>
          <p:nvPr/>
        </p:nvSpPr>
        <p:spPr>
          <a:xfrm>
            <a:off x="0" y="3071810"/>
            <a:ext cx="9144000" cy="3571876"/>
          </a:xfrm>
          <a:prstGeom prst="rect">
            <a:avLst/>
          </a:prstGeom>
          <a:gradFill flip="none" rotWithShape="1">
            <a:gsLst>
              <a:gs pos="64000">
                <a:schemeClr val="accent1">
                  <a:lumMod val="75000"/>
                  <a:alpha val="36000"/>
                </a:schemeClr>
              </a:gs>
              <a:gs pos="28000">
                <a:schemeClr val="bg1">
                  <a:alpha val="1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pic>
        <p:nvPicPr>
          <p:cNvPr id="26635" name="Picture 9" descr="II_rahmen_neu_tite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3175"/>
            <a:ext cx="9144000" cy="687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 Box 14"/>
          <p:cNvSpPr txBox="1">
            <a:spLocks noChangeArrowheads="1"/>
          </p:cNvSpPr>
          <p:nvPr/>
        </p:nvSpPr>
        <p:spPr bwMode="auto">
          <a:xfrm>
            <a:off x="396875" y="6475413"/>
            <a:ext cx="36703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r>
              <a:rPr lang="de-DE" sz="800" dirty="0"/>
              <a:t>KIT – Universität des Landes Baden-Württemberg und</a:t>
            </a:r>
          </a:p>
          <a:p>
            <a:r>
              <a:rPr lang="de-DE" sz="800" dirty="0"/>
              <a:t>nationales Forschungszentrum in der Helmholtz-Gemeinschaft</a:t>
            </a:r>
          </a:p>
        </p:txBody>
      </p:sp>
      <p:sp>
        <p:nvSpPr>
          <p:cNvPr id="13" name="Text Box 21"/>
          <p:cNvSpPr txBox="1">
            <a:spLocks noChangeArrowheads="1"/>
          </p:cNvSpPr>
          <p:nvPr/>
        </p:nvSpPr>
        <p:spPr bwMode="auto">
          <a:xfrm>
            <a:off x="385763" y="3366344"/>
            <a:ext cx="8401079" cy="15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ctr"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sz="1000" dirty="0" smtClean="0">
                <a:solidFill>
                  <a:schemeClr val="bg1"/>
                </a:solidFill>
              </a:rPr>
              <a:t>INSTITUT FÜR ANGEWANDTE INFORMATIK UND FORMALE BESCHREIBUNGSVERFAHREN (AIFB)</a:t>
            </a:r>
          </a:p>
        </p:txBody>
      </p:sp>
      <p:sp>
        <p:nvSpPr>
          <p:cNvPr id="14" name="Text Box 14"/>
          <p:cNvSpPr txBox="1">
            <a:spLocks noChangeArrowheads="1"/>
          </p:cNvSpPr>
          <p:nvPr/>
        </p:nvSpPr>
        <p:spPr bwMode="auto">
          <a:xfrm>
            <a:off x="7318375" y="6497638"/>
            <a:ext cx="17272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r">
              <a:defRPr/>
            </a:pPr>
            <a:r>
              <a:rPr lang="de-DE" sz="1600" b="1">
                <a:solidFill>
                  <a:schemeClr val="bg1"/>
                </a:solidFill>
              </a:rPr>
              <a:t>www.kit.edu</a:t>
            </a:r>
          </a:p>
        </p:txBody>
      </p:sp>
      <p:pic>
        <p:nvPicPr>
          <p:cNvPr id="26639" name="Picture 11" descr="KIT-Logo-rgb_d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288" y="333375"/>
            <a:ext cx="1619250" cy="747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Grafik 16" descr="schriftzug_aifb.png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415213" y="231775"/>
            <a:ext cx="1357312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59563" y="333375"/>
            <a:ext cx="2089150" cy="575945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390525" y="333375"/>
            <a:ext cx="6116638" cy="5759450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392113" y="1198563"/>
            <a:ext cx="4102100" cy="48942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6613" y="1198563"/>
            <a:ext cx="4102100" cy="48942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 smtClean="0"/>
              <a:t>Bild durch Klicken auf Symbol hinzufügen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18" Type="http://schemas.openxmlformats.org/officeDocument/2006/relationships/image" Target="../media/image6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9" descr="II_rahmen_neu_folge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90525" y="333375"/>
            <a:ext cx="6911975" cy="56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Folientitel durch klicken hinzufügen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2113" y="1198563"/>
            <a:ext cx="8356600" cy="4894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 smtClean="0"/>
              <a:t>Karlsruhe Institute of Technology (KIT).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</a:p>
        </p:txBody>
      </p:sp>
      <p:sp>
        <p:nvSpPr>
          <p:cNvPr id="1034" name="Text Box 10"/>
          <p:cNvSpPr txBox="1">
            <a:spLocks noChangeArrowheads="1"/>
          </p:cNvSpPr>
          <p:nvPr/>
        </p:nvSpPr>
        <p:spPr bwMode="auto">
          <a:xfrm>
            <a:off x="6011863" y="6453188"/>
            <a:ext cx="2736850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algn="r">
              <a:spcBef>
                <a:spcPct val="50000"/>
              </a:spcBef>
              <a:defRPr/>
            </a:pPr>
            <a:r>
              <a:rPr lang="de-DE" sz="900" dirty="0" smtClean="0"/>
              <a:t>Institut AIFB</a:t>
            </a:r>
            <a:br>
              <a:rPr lang="de-DE" sz="900" dirty="0" smtClean="0"/>
            </a:br>
            <a:r>
              <a:rPr lang="de-DE" sz="900" dirty="0" smtClean="0"/>
              <a:t> Forschungsgruppe Betriebliche Informationssysteme</a:t>
            </a:r>
            <a:endParaRPr lang="de-DE" sz="900" dirty="0"/>
          </a:p>
        </p:txBody>
      </p:sp>
      <p:pic>
        <p:nvPicPr>
          <p:cNvPr id="1032" name="Picture 13" descr="KIT-Logo-rgb_de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667625" y="333375"/>
            <a:ext cx="107632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701800" y="6445250"/>
            <a:ext cx="4248150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900"/>
            </a:lvl1pPr>
          </a:lstStyle>
          <a:p>
            <a:endParaRPr lang="de-DE"/>
          </a:p>
        </p:txBody>
      </p:sp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755650" y="6453188"/>
            <a:ext cx="8143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>
              <a:spcBef>
                <a:spcPct val="50000"/>
              </a:spcBef>
              <a:defRPr/>
            </a:pPr>
            <a:r>
              <a:rPr lang="de-DE" sz="900" smtClean="0"/>
              <a:t>20.06.2013</a:t>
            </a:r>
            <a:endParaRPr lang="de-DE" sz="9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9pPr>
    </p:titleStyle>
    <p:bodyStyle>
      <a:lvl1pPr marL="314325" indent="-314325" algn="l" rtl="0" eaLnBrk="1" fontAlgn="base" hangingPunct="1">
        <a:spcBef>
          <a:spcPct val="20000"/>
        </a:spcBef>
        <a:spcAft>
          <a:spcPct val="0"/>
        </a:spcAft>
        <a:buBlip>
          <a:blip r:embed="rId15"/>
        </a:buBlip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90575" indent="-314325" algn="l" rtl="0" eaLnBrk="1" fontAlgn="base" hangingPunct="1">
        <a:spcBef>
          <a:spcPct val="20000"/>
        </a:spcBef>
        <a:spcAft>
          <a:spcPct val="0"/>
        </a:spcAft>
        <a:buBlip>
          <a:blip r:embed="rId16"/>
        </a:buBlip>
        <a:defRPr>
          <a:solidFill>
            <a:schemeClr val="tx1"/>
          </a:solidFill>
          <a:latin typeface="+mn-lt"/>
        </a:defRPr>
      </a:lvl2pPr>
      <a:lvl3pPr marL="1209675" indent="-276225" algn="l" rtl="0" eaLnBrk="1" fontAlgn="base" hangingPunct="1">
        <a:spcBef>
          <a:spcPct val="20000"/>
        </a:spcBef>
        <a:spcAft>
          <a:spcPct val="0"/>
        </a:spcAft>
        <a:buBlip>
          <a:blip r:embed="rId17"/>
        </a:buBlip>
        <a:defRPr sz="1600">
          <a:solidFill>
            <a:schemeClr val="tx1"/>
          </a:solidFill>
          <a:latin typeface="+mn-lt"/>
        </a:defRPr>
      </a:lvl3pPr>
      <a:lvl4pPr marL="1657350" indent="-276225" algn="l" rtl="0" eaLnBrk="1" fontAlgn="base" hangingPunct="1">
        <a:spcBef>
          <a:spcPct val="20000"/>
        </a:spcBef>
        <a:spcAft>
          <a:spcPct val="0"/>
        </a:spcAft>
        <a:buBlip>
          <a:blip r:embed="rId17"/>
        </a:buBlip>
        <a:defRPr sz="1600">
          <a:solidFill>
            <a:schemeClr val="tx1"/>
          </a:solidFill>
          <a:latin typeface="+mn-lt"/>
        </a:defRPr>
      </a:lvl4pPr>
      <a:lvl5pPr marL="2095500" indent="-276225" algn="l" rtl="0" eaLnBrk="1" fontAlgn="base" hangingPunct="1">
        <a:spcBef>
          <a:spcPct val="20000"/>
        </a:spcBef>
        <a:spcAft>
          <a:spcPct val="0"/>
        </a:spcAft>
        <a:buBlip>
          <a:blip r:embed="rId17"/>
        </a:buBlip>
        <a:defRPr sz="16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SzPct val="60000"/>
        <a:buBlip>
          <a:blip r:embed="rId18"/>
        </a:buBlip>
        <a:defRPr sz="1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SzPct val="60000"/>
        <a:buBlip>
          <a:blip r:embed="rId18"/>
        </a:buBlip>
        <a:defRPr sz="1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SzPct val="60000"/>
        <a:buBlip>
          <a:blip r:embed="rId18"/>
        </a:buBlip>
        <a:defRPr sz="1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SzPct val="60000"/>
        <a:buBlip>
          <a:blip r:embed="rId18"/>
        </a:buBlip>
        <a:defRPr sz="14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meike.ullrich@kit.edu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4000" smtClean="0">
                <a:latin typeface="Algerian" pitchFamily="82" charset="0"/>
              </a:rPr>
              <a:t>WANTED</a:t>
            </a:r>
            <a:r>
              <a:rPr lang="de-DE" smtClean="0"/>
              <a:t> – Tutoren für ProKSy-EBSS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92113" y="1124744"/>
            <a:ext cx="8356600" cy="4968081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de-DE" sz="1800" dirty="0" smtClean="0"/>
              <a:t>Der Lehrstuhl von Prof. Dr. Andreas Oberweis (Betriebliche Informationssysteme) sucht Tutorinnen und Tutoren für die Vorlesung „Programmierung kommerzieller Systeme – Einsatz betrieblicher Standardsoftware“ (</a:t>
            </a:r>
            <a:r>
              <a:rPr lang="de-DE" sz="1800" dirty="0" err="1" smtClean="0"/>
              <a:t>ProKSy</a:t>
            </a:r>
            <a:r>
              <a:rPr lang="de-DE" sz="1800" dirty="0" smtClean="0"/>
              <a:t>-EBSS) im Wintersemester </a:t>
            </a:r>
            <a:r>
              <a:rPr lang="de-DE" sz="1800" dirty="0" smtClean="0"/>
              <a:t>2015/2016</a:t>
            </a:r>
            <a:endParaRPr lang="de-DE" sz="1800" dirty="0" smtClean="0"/>
          </a:p>
          <a:p>
            <a:pPr>
              <a:spcAft>
                <a:spcPts val="600"/>
              </a:spcAft>
            </a:pPr>
            <a:r>
              <a:rPr lang="de-DE" sz="1800" dirty="0" smtClean="0"/>
              <a:t>Der Umfang der Tätigkeiten beträgt 40 Stunden/Monat bei einer Vertragslaufzeit von 4,5 Monaten; die Aufgaben umfassen:</a:t>
            </a:r>
          </a:p>
          <a:p>
            <a:pPr lvl="1">
              <a:spcAft>
                <a:spcPts val="600"/>
              </a:spcAft>
            </a:pPr>
            <a:r>
              <a:rPr lang="de-DE" sz="1600" dirty="0" smtClean="0"/>
              <a:t>Teilnahme an den Vorbesprechungen</a:t>
            </a:r>
          </a:p>
          <a:p>
            <a:pPr lvl="1">
              <a:spcAft>
                <a:spcPts val="600"/>
              </a:spcAft>
            </a:pPr>
            <a:r>
              <a:rPr lang="de-DE" sz="1600" dirty="0" smtClean="0"/>
              <a:t>Präsentation von Übungsaufgaben in den Tafelübungen</a:t>
            </a:r>
          </a:p>
          <a:p>
            <a:pPr lvl="1">
              <a:spcAft>
                <a:spcPts val="600"/>
              </a:spcAft>
            </a:pPr>
            <a:r>
              <a:rPr lang="de-DE" sz="1600" dirty="0" smtClean="0"/>
              <a:t>Betreuung der Studierenden in den Rechnerübungen</a:t>
            </a:r>
          </a:p>
          <a:p>
            <a:pPr lvl="1">
              <a:spcAft>
                <a:spcPts val="600"/>
              </a:spcAft>
            </a:pPr>
            <a:r>
              <a:rPr lang="de-DE" sz="1600" dirty="0" smtClean="0"/>
              <a:t>Unterstützung des Lehrstuhls bei der Klausuraufsicht</a:t>
            </a:r>
          </a:p>
          <a:p>
            <a:pPr>
              <a:spcAft>
                <a:spcPts val="600"/>
              </a:spcAft>
            </a:pPr>
            <a:r>
              <a:rPr lang="de-DE" sz="1800" dirty="0" smtClean="0"/>
              <a:t>Die Bewerbung ist mit aktuellem Notenauszug und Lebenslauf </a:t>
            </a:r>
            <a:r>
              <a:rPr lang="de-DE" sz="1800" b="1" dirty="0" smtClean="0"/>
              <a:t>bis zum </a:t>
            </a:r>
            <a:r>
              <a:rPr lang="de-DE" sz="1800" b="1" dirty="0" smtClean="0"/>
              <a:t>28. Juni 2015</a:t>
            </a:r>
            <a:r>
              <a:rPr lang="de-DE" sz="1800" dirty="0" smtClean="0"/>
              <a:t> </a:t>
            </a:r>
            <a:r>
              <a:rPr lang="de-DE" sz="1800" dirty="0" smtClean="0"/>
              <a:t>per E-Mail an </a:t>
            </a:r>
            <a:r>
              <a:rPr lang="de-DE" sz="1800" b="1" dirty="0" smtClean="0">
                <a:hlinkClick r:id="rId2"/>
              </a:rPr>
              <a:t>meike.ullrich@kit.edu</a:t>
            </a:r>
            <a:r>
              <a:rPr lang="de-DE" sz="1800" dirty="0" smtClean="0"/>
              <a:t> zu senden</a:t>
            </a:r>
          </a:p>
          <a:p>
            <a:pPr>
              <a:spcAft>
                <a:spcPts val="600"/>
              </a:spcAft>
            </a:pPr>
            <a:r>
              <a:rPr lang="de-DE" sz="1800" dirty="0" smtClean="0"/>
              <a:t>Voraussetzung: Teilnahme an der Vorlesung in einem vergangenen Semester mit einem guten </a:t>
            </a:r>
            <a:r>
              <a:rPr lang="de-DE" sz="1800" dirty="0" smtClean="0"/>
              <a:t>Ergebnis, soziale </a:t>
            </a:r>
            <a:r>
              <a:rPr lang="de-DE" sz="1800" dirty="0" smtClean="0"/>
              <a:t>Kompetenz sowie Spaß an der Lehre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15126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IT_master_ppt2007_de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D9D9D9"/>
      </a:lt2>
      <a:accent1>
        <a:srgbClr val="009682"/>
      </a:accent1>
      <a:accent2>
        <a:srgbClr val="4664AA"/>
      </a:accent2>
      <a:accent3>
        <a:srgbClr val="FFFFFF"/>
      </a:accent3>
      <a:accent4>
        <a:srgbClr val="000000"/>
      </a:accent4>
      <a:accent5>
        <a:srgbClr val="AAC9C1"/>
      </a:accent5>
      <a:accent6>
        <a:srgbClr val="3F5A9A"/>
      </a:accent6>
      <a:hlink>
        <a:srgbClr val="808080"/>
      </a:hlink>
      <a:folHlink>
        <a:srgbClr val="7D92C3"/>
      </a:folHlink>
    </a:clrScheme>
    <a:fontScheme name="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D9D9D9"/>
        </a:lt2>
        <a:accent1>
          <a:srgbClr val="009682"/>
        </a:accent1>
        <a:accent2>
          <a:srgbClr val="4664AA"/>
        </a:accent2>
        <a:accent3>
          <a:srgbClr val="FFFFFF"/>
        </a:accent3>
        <a:accent4>
          <a:srgbClr val="000000"/>
        </a:accent4>
        <a:accent5>
          <a:srgbClr val="AAC9C1"/>
        </a:accent5>
        <a:accent6>
          <a:srgbClr val="3F5A9A"/>
        </a:accent6>
        <a:hlink>
          <a:srgbClr val="808080"/>
        </a:hlink>
        <a:folHlink>
          <a:srgbClr val="7D92C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Folienmaster</Template>
  <TotalTime>0</TotalTime>
  <Words>122</Words>
  <Application>Microsoft Office PowerPoint</Application>
  <PresentationFormat>Bildschirmpräsentation 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KIT_master_ppt2007_de</vt:lpstr>
      <vt:lpstr>WANTED – Tutoren für ProKSy-EBSS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HiWi-Tätigkeit im Projekt „Lernen – Forschen – Anwenden“</dc:title>
  <dc:creator>Jonas Lehner</dc:creator>
  <cp:lastModifiedBy>Meike Ullrich</cp:lastModifiedBy>
  <cp:revision>16</cp:revision>
  <cp:lastPrinted>2013-07-02T08:09:49Z</cp:lastPrinted>
  <dcterms:created xsi:type="dcterms:W3CDTF">2012-10-29T15:28:30Z</dcterms:created>
  <dcterms:modified xsi:type="dcterms:W3CDTF">2015-06-09T16:13:40Z</dcterms:modified>
</cp:coreProperties>
</file>