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1212" autoAdjust="0"/>
  </p:normalViewPr>
  <p:slideViewPr>
    <p:cSldViewPr>
      <p:cViewPr varScale="1">
        <p:scale>
          <a:sx n="129" d="100"/>
          <a:sy n="129" d="100"/>
        </p:scale>
        <p:origin x="774" y="120"/>
      </p:cViewPr>
      <p:guideLst>
        <p:guide orient="horz" pos="52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664575"/>
            <a:ext cx="3103562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altLang="de-DE" sz="800" dirty="0"/>
              <a:t>KIT – Die Forschungsuniversität in der Helmholtz-Gemeinschaft</a:t>
            </a:r>
          </a:p>
        </p:txBody>
      </p:sp>
      <p:pic>
        <p:nvPicPr>
          <p:cNvPr id="6148" name="Picture 11" descr="KIT-Logo-rgb_d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94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67A72A-DB5D-4F56-8EC2-CA1C05C6F5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8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D536E53E-1A20-40D5-A78F-0F68FE120A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2877722"/>
            <a:ext cx="9144000" cy="370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II_rahmen_neu_titel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85763" y="6519095"/>
            <a:ext cx="36703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de-DE" sz="800" dirty="0" smtClean="0"/>
              <a:t>KIT – The Research University in the Helmholtz Association</a:t>
            </a:r>
          </a:p>
          <a:p>
            <a:pPr eaLnBrk="1" hangingPunct="1">
              <a:defRPr/>
            </a:pPr>
            <a:r>
              <a:rPr lang="de-DE" altLang="de-DE" sz="800" dirty="0" smtClean="0"/>
              <a:t>FIZ Karlsruhe – Leibniz-Institute </a:t>
            </a:r>
            <a:r>
              <a:rPr lang="de-DE" altLang="de-DE" sz="800" dirty="0" err="1" smtClean="0"/>
              <a:t>for</a:t>
            </a:r>
            <a:r>
              <a:rPr lang="de-DE" altLang="de-DE" sz="800" dirty="0" smtClean="0"/>
              <a:t> Information Infrastructure</a:t>
            </a:r>
            <a:endParaRPr lang="de-DE" altLang="de-DE" sz="800" dirty="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385763" y="3289400"/>
            <a:ext cx="76426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itchFamily="34" charset="0"/>
              </a:rPr>
              <a:t>INFORMATION</a:t>
            </a:r>
            <a:r>
              <a:rPr lang="de-DE" sz="1000" baseline="0" dirty="0" smtClean="0">
                <a:solidFill>
                  <a:schemeClr val="bg1"/>
                </a:solidFill>
                <a:latin typeface="Arial" pitchFamily="34" charset="0"/>
              </a:rPr>
              <a:t> SERVICE ENGINEERING</a:t>
            </a:r>
            <a:r>
              <a:rPr lang="de-DE" sz="1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de-DE" sz="1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</a:rPr>
              <a:t>Institute of Applied Informatics and Formal Description Methods, Department of Economics and Management</a:t>
            </a:r>
            <a:r>
              <a:rPr lang="en-US" sz="1000" baseline="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de-DE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380311" y="6497638"/>
            <a:ext cx="1665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 smtClean="0">
                <a:solidFill>
                  <a:schemeClr val="bg1"/>
                </a:solidFill>
              </a:rPr>
              <a:t>www.aifb.kit.edu</a:t>
            </a:r>
            <a:endParaRPr lang="de-DE" altLang="de-DE" sz="1600" b="1" dirty="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61819"/>
            <a:ext cx="3581410" cy="819269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93313"/>
            <a:ext cx="1736493" cy="78777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92366"/>
            <a:ext cx="1256493" cy="788722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4716016" y="6450598"/>
            <a:ext cx="223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altLang="de-DE" sz="16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www.fiz-karlsruhe.de</a:t>
            </a:r>
            <a:endParaRPr lang="de-DE" sz="1600" b="1" kern="1200" dirty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87825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4247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16283-BD92-4339-8247-06E73D674713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6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38F060-0E64-45EC-A68C-1011D140D922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654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altLang="de-DE" dirty="0" smtClean="0"/>
              <a:t>Karlsruher Institut für Technologie (KIT)</a:t>
            </a:r>
          </a:p>
          <a:p>
            <a:pPr lvl="1"/>
            <a:r>
              <a:rPr lang="de-DE" altLang="de-DE" dirty="0" smtClean="0"/>
              <a:t>Second </a:t>
            </a:r>
            <a:r>
              <a:rPr lang="de-DE" altLang="de-DE" dirty="0" err="1" smtClean="0"/>
              <a:t>layer</a:t>
            </a:r>
            <a:r>
              <a:rPr lang="de-DE" altLang="de-DE" dirty="0" smtClean="0"/>
              <a:t>	</a:t>
            </a:r>
          </a:p>
          <a:p>
            <a:pPr lvl="2"/>
            <a:r>
              <a:rPr lang="de-DE" altLang="de-DE" dirty="0" smtClean="0"/>
              <a:t>Third </a:t>
            </a:r>
            <a:r>
              <a:rPr lang="de-DE" altLang="de-DE" dirty="0" err="1" smtClean="0"/>
              <a:t>layer</a:t>
            </a:r>
            <a:r>
              <a:rPr lang="de-DE" altLang="de-DE" dirty="0" smtClean="0"/>
              <a:t>	</a:t>
            </a:r>
          </a:p>
          <a:p>
            <a:pPr lvl="3"/>
            <a:r>
              <a:rPr lang="de-DE" altLang="de-DE" dirty="0" err="1" smtClean="0"/>
              <a:t>Forth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layer</a:t>
            </a:r>
            <a:endParaRPr lang="de-DE" altLang="de-DE" dirty="0" smtClean="0"/>
          </a:p>
          <a:p>
            <a:pPr lvl="4"/>
            <a:r>
              <a:rPr lang="de-DE" altLang="de-DE" dirty="0" err="1" smtClean="0"/>
              <a:t>Fifth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layer</a:t>
            </a:r>
            <a:endParaRPr lang="de-DE" alt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4B9F38-77DF-4311-AB3B-1FE9C203202B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5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D50DD6-4DEF-4EBD-86A5-A72EBB8B1E7F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660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23DE0C-A89C-4E46-94A2-4FF36904D3E7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71FD0D-5C3E-40CA-A845-DFAF6558C36F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8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C80176-B451-4CDC-A83E-8BA2712CF6E3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68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2EF331-533D-43E8-98EF-D5E77BEEC685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03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7CE587-F783-4721-A2C7-B2525FC3CB84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15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5FB47F-7F63-4220-9184-D2D5EDBCAE3E}" type="datetime1">
              <a:rPr lang="de-DE" smtClean="0"/>
              <a:t>12.03.2019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8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5477619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Add title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a </a:t>
            </a:r>
            <a:r>
              <a:rPr lang="de-DE" altLang="de-DE" dirty="0" err="1" smtClean="0"/>
              <a:t>click</a:t>
            </a:r>
            <a:endParaRPr lang="de-DE" altLang="de-DE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Karlsruher Institut für Technologie (KIT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lvl="1"/>
            <a:r>
              <a:rPr lang="de-DE" altLang="de-DE" dirty="0" smtClean="0"/>
              <a:t>Second </a:t>
            </a:r>
            <a:r>
              <a:rPr lang="de-DE" altLang="de-DE" dirty="0" err="1" smtClean="0"/>
              <a:t>layer</a:t>
            </a:r>
            <a:r>
              <a:rPr lang="de-DE" altLang="de-DE" dirty="0" smtClean="0"/>
              <a:t>	</a:t>
            </a:r>
            <a:endParaRPr lang="de-DE" altLang="de-DE" dirty="0"/>
          </a:p>
          <a:p>
            <a:pPr lvl="2"/>
            <a:r>
              <a:rPr lang="de-DE" altLang="de-DE" dirty="0" smtClean="0"/>
              <a:t>Third </a:t>
            </a:r>
            <a:r>
              <a:rPr lang="de-DE" altLang="de-DE" dirty="0" err="1" smtClean="0"/>
              <a:t>layer</a:t>
            </a:r>
            <a:r>
              <a:rPr lang="de-DE" altLang="de-DE" dirty="0" smtClean="0"/>
              <a:t>	</a:t>
            </a:r>
            <a:endParaRPr lang="de-DE" altLang="de-DE" dirty="0"/>
          </a:p>
          <a:p>
            <a:pPr lvl="3"/>
            <a:r>
              <a:rPr lang="de-DE" altLang="de-DE" dirty="0" err="1" smtClean="0"/>
              <a:t>Forth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layer</a:t>
            </a:r>
            <a:endParaRPr lang="de-DE" altLang="de-DE" dirty="0"/>
          </a:p>
          <a:p>
            <a:pPr lvl="4"/>
            <a:r>
              <a:rPr lang="de-DE" altLang="de-DE" dirty="0" err="1" smtClean="0"/>
              <a:t>Fifth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layer</a:t>
            </a:r>
            <a:endParaRPr lang="de-DE" altLang="de-DE" dirty="0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5868144" y="6453188"/>
            <a:ext cx="2880569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900" noProof="0" dirty="0" smtClean="0">
                <a:latin typeface="Arial" pitchFamily="34" charset="0"/>
              </a:rPr>
              <a:t>INFORMATION SERVICE ENGINEERING</a:t>
            </a:r>
            <a:br>
              <a:rPr lang="en-US" sz="900" noProof="0" dirty="0" smtClean="0">
                <a:latin typeface="Arial" pitchFamily="34" charset="0"/>
              </a:rPr>
            </a:br>
            <a:endParaRPr lang="en-US" sz="900" noProof="0" dirty="0" smtClean="0">
              <a:latin typeface="Arial" pitchFamily="34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9A3BCB7-53F7-4CEB-A9D8-3986DC682D22}" type="slidenum">
              <a:rPr lang="de-DE" altLang="de-DE" sz="900" b="1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900" b="1"/>
          </a:p>
        </p:txBody>
      </p:sp>
      <p:pic>
        <p:nvPicPr>
          <p:cNvPr id="1031" name="Picture 13" descr="KIT-Logo-rgb_d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6654" y="415376"/>
            <a:ext cx="862059" cy="39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umsplatzhalter 9"/>
          <p:cNvSpPr>
            <a:spLocks noGrp="1"/>
          </p:cNvSpPr>
          <p:nvPr>
            <p:ph type="dt" sz="half" idx="2"/>
          </p:nvPr>
        </p:nvSpPr>
        <p:spPr>
          <a:xfrm>
            <a:off x="612775" y="6443663"/>
            <a:ext cx="1042988" cy="360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77EF1-1153-47DE-8676-34AD711244DB}" type="datetime1">
              <a:rPr lang="de-DE" smtClean="0"/>
              <a:t>12.03.2019</a:t>
            </a:fld>
            <a:endParaRPr lang="de-DE" dirty="0"/>
          </a:p>
        </p:txBody>
      </p:sp>
      <p:sp>
        <p:nvSpPr>
          <p:cNvPr id="10" name="Text Box 10">
            <a:extLst>
              <a:ext uri="{FF2B5EF4-FFF2-40B4-BE49-F238E27FC236}">
                <a16:creationId xmlns="" xmlns:a16="http://schemas.microsoft.com/office/drawing/2014/main" id="{F1077C92-48DE-43A2-BF22-C1A5F238D5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92275" y="6434500"/>
            <a:ext cx="3590279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de-DE" sz="900" dirty="0" smtClean="0"/>
              <a:t>Last</a:t>
            </a:r>
            <a:r>
              <a:rPr lang="de-DE" sz="900" baseline="0" dirty="0" smtClean="0"/>
              <a:t> </a:t>
            </a:r>
            <a:r>
              <a:rPr lang="de-DE" sz="900" baseline="0" dirty="0" err="1" smtClean="0"/>
              <a:t>name</a:t>
            </a:r>
            <a:r>
              <a:rPr lang="de-DE" sz="900" baseline="0" dirty="0" smtClean="0"/>
              <a:t>, </a:t>
            </a:r>
            <a:r>
              <a:rPr lang="de-DE" sz="900" baseline="0" dirty="0" err="1" smtClean="0"/>
              <a:t>first</a:t>
            </a:r>
            <a:r>
              <a:rPr lang="de-DE" sz="900" baseline="0" dirty="0" smtClean="0"/>
              <a:t> </a:t>
            </a:r>
            <a:r>
              <a:rPr lang="de-DE" sz="900" baseline="0" dirty="0" err="1" smtClean="0"/>
              <a:t>name</a:t>
            </a:r>
            <a:r>
              <a:rPr lang="de-DE" sz="900" dirty="0" smtClean="0"/>
              <a:t>: Title</a:t>
            </a:r>
            <a:endParaRPr lang="de-DE" sz="900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3303" y="401614"/>
            <a:ext cx="1728192" cy="3953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600" baseline="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600" b="1" dirty="0" smtClean="0">
                <a:solidFill>
                  <a:schemeClr val="tx2"/>
                </a:solidFill>
              </a:rPr>
              <a:t>Title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 dirty="0" smtClean="0">
                <a:solidFill>
                  <a:schemeClr val="tx2"/>
                </a:solidFill>
              </a:rPr>
              <a:t>Title</a:t>
            </a:r>
            <a:endParaRPr lang="de-DE" altLang="de-DE" sz="26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 err="1" smtClean="0">
                <a:solidFill>
                  <a:srgbClr val="000000"/>
                </a:solidFill>
              </a:rPr>
              <a:t>Subtitle</a:t>
            </a:r>
            <a:endParaRPr lang="de-DE" altLang="de-DE" sz="16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 err="1" smtClean="0">
                <a:solidFill>
                  <a:srgbClr val="000000"/>
                </a:solidFill>
              </a:rPr>
              <a:t>Subtitle</a:t>
            </a:r>
            <a:endParaRPr lang="de-DE" altLang="de-DE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98563"/>
            <a:ext cx="8356600" cy="4684836"/>
          </a:xfrm>
        </p:spPr>
        <p:txBody>
          <a:bodyPr/>
          <a:lstStyle/>
          <a:p>
            <a:endParaRPr lang="de-DE" alt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BF0FFF1-A233-4F62-B8F6-507320609628}" type="datetime1">
              <a:rPr lang="de-DE" smtClean="0"/>
              <a:t>12.03.2019</a:t>
            </a:fld>
            <a:endParaRPr lang="de-DE" dirty="0"/>
          </a:p>
        </p:txBody>
      </p:sp>
      <p:grpSp>
        <p:nvGrpSpPr>
          <p:cNvPr id="6" name="Gruppieren 21">
            <a:extLst>
              <a:ext uri="{FF2B5EF4-FFF2-40B4-BE49-F238E27FC236}">
                <a16:creationId xmlns="" xmlns:a16="http://schemas.microsoft.com/office/drawing/2014/main" id="{051F7374-634A-4147-ACE9-497AF6B6E35E}"/>
              </a:ext>
            </a:extLst>
          </p:cNvPr>
          <p:cNvGrpSpPr/>
          <p:nvPr/>
        </p:nvGrpSpPr>
        <p:grpSpPr>
          <a:xfrm>
            <a:off x="25400" y="5986694"/>
            <a:ext cx="9072000" cy="322630"/>
            <a:chOff x="25400" y="5986694"/>
            <a:chExt cx="9072000" cy="322630"/>
          </a:xfrm>
        </p:grpSpPr>
        <p:sp>
          <p:nvSpPr>
            <p:cNvPr id="7" name="Textfeld 13">
              <a:extLst>
                <a:ext uri="{FF2B5EF4-FFF2-40B4-BE49-F238E27FC236}">
                  <a16:creationId xmlns="" xmlns:a16="http://schemas.microsoft.com/office/drawing/2014/main" id="{1253258C-2BF1-4AE7-955F-92AE8E6579B6}"/>
                </a:ext>
              </a:extLst>
            </p:cNvPr>
            <p:cNvSpPr txBox="1"/>
            <p:nvPr/>
          </p:nvSpPr>
          <p:spPr>
            <a:xfrm>
              <a:off x="1493183" y="6032322"/>
              <a:ext cx="1002197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Background</a:t>
              </a:r>
              <a:endParaRPr lang="en-US" sz="1200" dirty="0"/>
            </a:p>
          </p:txBody>
        </p:sp>
        <p:sp>
          <p:nvSpPr>
            <p:cNvPr id="8" name="Textfeld 14">
              <a:extLst>
                <a:ext uri="{FF2B5EF4-FFF2-40B4-BE49-F238E27FC236}">
                  <a16:creationId xmlns="" xmlns:a16="http://schemas.microsoft.com/office/drawing/2014/main" id="{15BDAE97-BB51-42FB-B1C2-F5B479273681}"/>
                </a:ext>
              </a:extLst>
            </p:cNvPr>
            <p:cNvSpPr txBox="1"/>
            <p:nvPr/>
          </p:nvSpPr>
          <p:spPr>
            <a:xfrm>
              <a:off x="6282440" y="6032325"/>
              <a:ext cx="696024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Results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="" xmlns:a16="http://schemas.microsoft.com/office/drawing/2014/main" id="{BB80940E-63F7-4ED4-86E3-6CF3C6E18B18}"/>
                </a:ext>
              </a:extLst>
            </p:cNvPr>
            <p:cNvSpPr txBox="1"/>
            <p:nvPr/>
          </p:nvSpPr>
          <p:spPr>
            <a:xfrm>
              <a:off x="2835708" y="6032323"/>
              <a:ext cx="1324850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Connected Work</a:t>
              </a:r>
              <a:endParaRPr lang="en-US" sz="1200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="" xmlns:a16="http://schemas.microsoft.com/office/drawing/2014/main" id="{666E8472-9F02-491B-9D5E-171A43E41E77}"/>
                </a:ext>
              </a:extLst>
            </p:cNvPr>
            <p:cNvSpPr txBox="1"/>
            <p:nvPr/>
          </p:nvSpPr>
          <p:spPr>
            <a:xfrm>
              <a:off x="7578290" y="6032321"/>
              <a:ext cx="1489510" cy="276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Conclusion</a:t>
              </a:r>
              <a:endParaRPr lang="en-US" sz="1200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="" xmlns:a16="http://schemas.microsoft.com/office/drawing/2014/main" id="{35832E57-62E6-4B35-85D1-C0658E7C7B85}"/>
                </a:ext>
              </a:extLst>
            </p:cNvPr>
            <p:cNvSpPr txBox="1"/>
            <p:nvPr/>
          </p:nvSpPr>
          <p:spPr>
            <a:xfrm>
              <a:off x="179512" y="6032321"/>
              <a:ext cx="955711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dirty="0"/>
                <a:t>Motivation</a:t>
              </a:r>
            </a:p>
          </p:txBody>
        </p:sp>
        <p:sp>
          <p:nvSpPr>
            <p:cNvPr id="12" name="Eingekerbter Richtungspfeil 23">
              <a:extLst>
                <a:ext uri="{FF2B5EF4-FFF2-40B4-BE49-F238E27FC236}">
                  <a16:creationId xmlns="" xmlns:a16="http://schemas.microsoft.com/office/drawing/2014/main" id="{39EF0283-A040-4D0B-BF93-0CBBA16CBB04}"/>
                </a:ext>
              </a:extLst>
            </p:cNvPr>
            <p:cNvSpPr/>
            <p:nvPr/>
          </p:nvSpPr>
          <p:spPr>
            <a:xfrm>
              <a:off x="1234955" y="6091573"/>
              <a:ext cx="158496" cy="158496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3" name="Eingekerbter Richtungspfeil 24">
              <a:extLst>
                <a:ext uri="{FF2B5EF4-FFF2-40B4-BE49-F238E27FC236}">
                  <a16:creationId xmlns="" xmlns:a16="http://schemas.microsoft.com/office/drawing/2014/main" id="{35B27312-DFA5-4729-BC3D-6ACEC476D9CC}"/>
                </a:ext>
              </a:extLst>
            </p:cNvPr>
            <p:cNvSpPr/>
            <p:nvPr/>
          </p:nvSpPr>
          <p:spPr>
            <a:xfrm>
              <a:off x="2577480" y="6091574"/>
              <a:ext cx="158496" cy="158496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Eingekerbter Richtungspfeil 25">
              <a:extLst>
                <a:ext uri="{FF2B5EF4-FFF2-40B4-BE49-F238E27FC236}">
                  <a16:creationId xmlns="" xmlns:a16="http://schemas.microsoft.com/office/drawing/2014/main" id="{FBA6C234-5B6F-4944-9C53-E88E51DDFC8D}"/>
                </a:ext>
              </a:extLst>
            </p:cNvPr>
            <p:cNvSpPr/>
            <p:nvPr/>
          </p:nvSpPr>
          <p:spPr>
            <a:xfrm>
              <a:off x="4309662" y="6091573"/>
              <a:ext cx="158496" cy="158496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="" xmlns:a16="http://schemas.microsoft.com/office/drawing/2014/main" id="{87CB4DC1-F9DB-4396-B95D-ABCA60B976E5}"/>
                </a:ext>
              </a:extLst>
            </p:cNvPr>
            <p:cNvSpPr txBox="1"/>
            <p:nvPr/>
          </p:nvSpPr>
          <p:spPr>
            <a:xfrm>
              <a:off x="4552955" y="6032324"/>
              <a:ext cx="1600753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Research Question</a:t>
              </a:r>
              <a:endParaRPr lang="en-US" sz="1200" dirty="0"/>
            </a:p>
          </p:txBody>
        </p:sp>
        <p:sp>
          <p:nvSpPr>
            <p:cNvPr id="16" name="Eingekerbter Richtungspfeil 27">
              <a:extLst>
                <a:ext uri="{FF2B5EF4-FFF2-40B4-BE49-F238E27FC236}">
                  <a16:creationId xmlns="" xmlns:a16="http://schemas.microsoft.com/office/drawing/2014/main" id="{C3AEF473-FEFE-42E8-BF25-C82492B3B372}"/>
                </a:ext>
              </a:extLst>
            </p:cNvPr>
            <p:cNvSpPr/>
            <p:nvPr/>
          </p:nvSpPr>
          <p:spPr>
            <a:xfrm>
              <a:off x="7320057" y="6091577"/>
              <a:ext cx="158496" cy="158496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17" name="Gerade Verbindung 28">
              <a:extLst>
                <a:ext uri="{FF2B5EF4-FFF2-40B4-BE49-F238E27FC236}">
                  <a16:creationId xmlns="" xmlns:a16="http://schemas.microsoft.com/office/drawing/2014/main" id="{3456B70E-34DB-4B4F-BE22-285DBC490136}"/>
                </a:ext>
              </a:extLst>
            </p:cNvPr>
            <p:cNvCxnSpPr/>
            <p:nvPr/>
          </p:nvCxnSpPr>
          <p:spPr>
            <a:xfrm>
              <a:off x="25400" y="5986694"/>
              <a:ext cx="9072000" cy="1588"/>
            </a:xfrm>
            <a:prstGeom prst="line">
              <a:avLst/>
            </a:prstGeom>
            <a:ln w="41275">
              <a:solidFill>
                <a:schemeClr val="accent3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ingekerbter Richtungspfeil 29">
              <a:extLst>
                <a:ext uri="{FF2B5EF4-FFF2-40B4-BE49-F238E27FC236}">
                  <a16:creationId xmlns="" xmlns:a16="http://schemas.microsoft.com/office/drawing/2014/main" id="{70CCC250-E2DD-4C32-A837-2C3F03DAA3E0}"/>
                </a:ext>
              </a:extLst>
            </p:cNvPr>
            <p:cNvSpPr/>
            <p:nvPr/>
          </p:nvSpPr>
          <p:spPr>
            <a:xfrm>
              <a:off x="6024212" y="6091576"/>
              <a:ext cx="158496" cy="158496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-PPT_Master_dt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2" id="{AD03C116-51C3-4C70-8AF8-398EEDB14CFF}" vid="{CCCF8C8F-B3C7-41CC-B9A9-3A67BFA4C293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SDQ_Praesentation_Vorlage_4_3</Template>
  <TotalTime>0</TotalTime>
  <Words>13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KIT-PPT_Master_dt_2016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Vivien Vetter</dc:creator>
  <cp:lastModifiedBy>Vivien Vetter</cp:lastModifiedBy>
  <cp:revision>15</cp:revision>
  <dcterms:created xsi:type="dcterms:W3CDTF">2019-02-07T10:25:19Z</dcterms:created>
  <dcterms:modified xsi:type="dcterms:W3CDTF">2019-03-12T12:23:37Z</dcterms:modified>
</cp:coreProperties>
</file>